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84" r:id="rId5"/>
    <p:sldId id="291" r:id="rId6"/>
    <p:sldId id="293" r:id="rId7"/>
    <p:sldId id="292" r:id="rId8"/>
    <p:sldId id="295" r:id="rId9"/>
    <p:sldId id="294" r:id="rId10"/>
    <p:sldId id="272" r:id="rId11"/>
    <p:sldId id="289" r:id="rId12"/>
    <p:sldId id="288" r:id="rId13"/>
    <p:sldId id="290" r:id="rId14"/>
    <p:sldId id="267" r:id="rId15"/>
    <p:sldId id="281" r:id="rId16"/>
    <p:sldId id="266" r:id="rId17"/>
    <p:sldId id="296" r:id="rId18"/>
    <p:sldId id="268" r:id="rId19"/>
    <p:sldId id="269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0E069-AA96-4966-9287-C19A8AE812D5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CE167-BA1C-4EFF-AF30-A34DF74730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65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602036"/>
            <a:ext cx="9144000" cy="10925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41700" y="4930080"/>
            <a:ext cx="5308600" cy="644525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4BD1-5C0F-4363-A48D-3EA5E3CC24FA}" type="datetime1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06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518E-45E7-4455-B75E-D64919F30FD5}" type="datetime1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A07032-8722-4270-8354-F09D2F99F55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95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58800" y="1319212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319212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1E8F-735C-4CC4-A94B-A7F7AE8C0012}" type="datetime1">
              <a:rPr lang="cs-CZ" smtClean="0"/>
              <a:t>17.04.2024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448800" y="6474183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A07032-8722-4270-8354-F09D2F99F55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87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441325"/>
            <a:ext cx="10515600" cy="75247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8" y="131445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224087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019006" y="131445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019006" y="2184399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2847-F358-41A2-940A-DDFAA0D69C3B}" type="datetime1">
              <a:rPr lang="cs-CZ" smtClean="0"/>
              <a:t>17.04.2024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9448800" y="646130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A07032-8722-4270-8354-F09D2F99F55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62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A20A-1A8B-499A-ABC5-469E87B95B6A}" type="datetime1">
              <a:rPr lang="cs-CZ" smtClean="0"/>
              <a:t>17.04.2024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A07032-8722-4270-8354-F09D2F99F55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6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4010-7A7F-4645-AC87-18609CDBC4E7}" type="datetime1">
              <a:rPr lang="cs-CZ" smtClean="0"/>
              <a:t>17.04.2024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A07032-8722-4270-8354-F09D2F99F55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01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843F-E68A-4AEC-B36A-7F329A61CE3B}" type="datetime1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A07032-8722-4270-8354-F09D2F99F5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6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58800" y="365125"/>
            <a:ext cx="10515600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58800" y="1343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87C88-4BE8-450B-ABFE-7DD7E7B9F417}" type="datetime1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32-8722-4270-8354-F09D2F99F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7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B0F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rgbClr val="17375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375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37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3019" y="3871658"/>
            <a:ext cx="10552015" cy="928942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/>
              <a:t>Vybrané aspekty recyklace polymerních materiálů ve vztahu k požadavkům cirkulární ekonomiky</a:t>
            </a:r>
            <a:endParaRPr lang="cs-CZ" sz="40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05222" y="4928194"/>
            <a:ext cx="7332615" cy="428931"/>
          </a:xfrm>
        </p:spPr>
        <p:txBody>
          <a:bodyPr>
            <a:noAutofit/>
          </a:bodyPr>
          <a:lstStyle/>
          <a:p>
            <a:pPr algn="l"/>
            <a:r>
              <a:rPr lang="cs-CZ" sz="2400" b="1" dirty="0"/>
              <a:t>Jiří Samsonek</a:t>
            </a:r>
          </a:p>
        </p:txBody>
      </p:sp>
    </p:spTree>
    <p:extLst>
      <p:ext uri="{BB962C8B-B14F-4D97-AF65-F5344CB8AC3E}">
        <p14:creationId xmlns:p14="http://schemas.microsoft.com/office/powerpoint/2010/main" val="670965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Recyklace plastů – typy recyklátů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Plastové recykláty</a:t>
            </a:r>
            <a:r>
              <a:rPr lang="cs-CZ" dirty="0"/>
              <a:t>:</a:t>
            </a:r>
          </a:p>
          <a:p>
            <a:r>
              <a:rPr lang="cs-CZ" dirty="0"/>
              <a:t>Primární – identický materiál, vlastní recyklace, plně pod kontrolou, např. vtoky, špatné výrobky</a:t>
            </a:r>
          </a:p>
          <a:p>
            <a:r>
              <a:rPr lang="cs-CZ" dirty="0"/>
              <a:t>Sekundární – speciální firmy pro nákup, třídění a </a:t>
            </a:r>
            <a:r>
              <a:rPr lang="cs-CZ" dirty="0" err="1"/>
              <a:t>regranulaci</a:t>
            </a:r>
            <a:r>
              <a:rPr lang="cs-CZ" dirty="0"/>
              <a:t>, garance některých základních vlastností v každé šarži</a:t>
            </a:r>
          </a:p>
          <a:p>
            <a:r>
              <a:rPr lang="cs-CZ" dirty="0"/>
              <a:t>Terciální – neznámý zdroj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10</a:t>
            </a:fld>
            <a:endParaRPr lang="cs-CZ"/>
          </a:p>
        </p:txBody>
      </p:sp>
      <p:sp>
        <p:nvSpPr>
          <p:cNvPr id="5" name="Obdélník 4"/>
          <p:cNvSpPr/>
          <p:nvPr/>
        </p:nvSpPr>
        <p:spPr bwMode="auto">
          <a:xfrm>
            <a:off x="7363697" y="3325115"/>
            <a:ext cx="4292292" cy="2346548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34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7316256" y="3216156"/>
            <a:ext cx="4316944" cy="245550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7316256" y="3216155"/>
            <a:ext cx="4316943" cy="245550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z defektoskopické praxe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375799B-4DA5-1610-C7C6-BC4117291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90779" y="-602965"/>
            <a:ext cx="4608200" cy="819003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11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2AFC33-0C67-4D69-C188-4D88EC1AF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94086" y="-606275"/>
            <a:ext cx="4601586" cy="819003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C5B6B1-A5BA-DEB6-BDCF-82E61E661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862" y="1187948"/>
            <a:ext cx="8190032" cy="46161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909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z defektoskopické praxe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12</a:t>
            </a:fld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20BC59E-B18F-B968-D170-4E820552D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27" y="1117600"/>
            <a:ext cx="7565985" cy="47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4BBAACC-1FE8-ECB8-29F7-BBCBBAFF4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26" y="1117601"/>
            <a:ext cx="7565985" cy="474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05034BA-D97F-2653-27F4-92329AF76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26" y="1117600"/>
            <a:ext cx="7565985" cy="474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E44DB73-4055-C5DC-B765-800A7ECF8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27" y="1117600"/>
            <a:ext cx="7565985" cy="425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2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z defektoskopické praxe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13</a:t>
            </a:fld>
            <a:endParaRPr lang="cs-C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21C388-7838-6F5F-012C-A74AD58F7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1" y="1338263"/>
            <a:ext cx="4768162" cy="267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E7DA5546-9F6F-DEC2-318E-BE2DC7D91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30" y="1338262"/>
            <a:ext cx="4757658" cy="267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3F885D45-61B8-194A-BD5D-86D4869EE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70" y="2328824"/>
            <a:ext cx="4757658" cy="3568244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0569C71-3321-3CCC-A270-1828E51F4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600" y="1123239"/>
            <a:ext cx="7560000" cy="47391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2665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řešení a výhled do budoucna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800" y="1343025"/>
            <a:ext cx="7474857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Jak zabránit tomu, aby byly recyklované výrobky zdrojem potenciálně nebezpečných látek?</a:t>
            </a:r>
          </a:p>
          <a:p>
            <a:r>
              <a:rPr lang="cs-CZ" dirty="0"/>
              <a:t>Lze uvažovat o procesu „W“, kdy z primárního materiálu uděláme výrobek, který po své životnosti  (ideálně co nejdelší) byl recyklován do přesně daných typů výrobků (sekundárních), u kterých by se počítalo už jen s kontrolovaným termickým zhodnocením</a:t>
            </a:r>
          </a:p>
          <a:p>
            <a:r>
              <a:rPr lang="cs-CZ" dirty="0"/>
              <a:t>Ale i takto zjednodušená strategie bude mimořádně komplikovaná z hlediska kontroly a řízení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14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760279" y="1967593"/>
            <a:ext cx="2767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0" dirty="0"/>
              <a:t>W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515349" y="2158467"/>
            <a:ext cx="77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Virgin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168492" y="2156528"/>
            <a:ext cx="1167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Recyclate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144125" y="2156528"/>
            <a:ext cx="77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Heat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903152" y="4017203"/>
            <a:ext cx="97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/>
              <a:t>product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874701" y="4017203"/>
            <a:ext cx="117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product</a:t>
            </a:r>
            <a:endParaRPr lang="cs-CZ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8833757" y="2792186"/>
            <a:ext cx="334735" cy="10450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9584870" y="3143250"/>
            <a:ext cx="167367" cy="6939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9752237" y="3143250"/>
            <a:ext cx="167368" cy="6939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10367960" y="2792186"/>
            <a:ext cx="302761" cy="10082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818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Recyklace plastů a cirkulární ekonomika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859" y="4405792"/>
            <a:ext cx="6936179" cy="1326034"/>
          </a:xfrm>
        </p:spPr>
        <p:txBody>
          <a:bodyPr>
            <a:normAutofit/>
          </a:bodyPr>
          <a:lstStyle/>
          <a:p>
            <a:r>
              <a:rPr lang="cs-CZ" dirty="0"/>
              <a:t>Čistá cirkulární ekonomika je pouze pro některé materiály, </a:t>
            </a:r>
            <a:r>
              <a:rPr lang="cs-CZ" b="1" dirty="0"/>
              <a:t>pro všechny polymery není technicky reálná - </a:t>
            </a:r>
            <a:r>
              <a:rPr lang="cs-CZ" b="1" dirty="0" err="1"/>
              <a:t>downcycling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15</a:t>
            </a:fld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323556"/>
            <a:ext cx="6701172" cy="28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3d human with a red question mark - SŠTE OLOMOUCK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457" y="1731532"/>
            <a:ext cx="3394934" cy="33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řešení a výhled do budoucna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799" y="1343025"/>
            <a:ext cx="7519179" cy="4351338"/>
          </a:xfrm>
        </p:spPr>
        <p:txBody>
          <a:bodyPr>
            <a:normAutofit/>
          </a:bodyPr>
          <a:lstStyle/>
          <a:p>
            <a:r>
              <a:rPr lang="cs-CZ" dirty="0"/>
              <a:t>Potřeba tepla pro domácnosti a průmysl je nezpochybnitelná</a:t>
            </a:r>
          </a:p>
          <a:p>
            <a:r>
              <a:rPr lang="cs-CZ" dirty="0"/>
              <a:t>Spalování je zvládnuté, řízené a využitelné pro produkci tepla</a:t>
            </a:r>
          </a:p>
          <a:p>
            <a:r>
              <a:rPr lang="cs-CZ" dirty="0"/>
              <a:t>Pyrolýza je ze své podstaty velmi limitovaný proces, kdy je nezbytné na vstupu eliminovat halogeny (jak?) a počítat s širokospektrálním produktem, který bude mít jednak proměnlivé složení, neznámé složení a proměnlivé vlastnosti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16</a:t>
            </a:fld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79" y="1418657"/>
            <a:ext cx="3471131" cy="149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50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řešení a výhled do budoucna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799" y="1343025"/>
            <a:ext cx="7366001" cy="4351338"/>
          </a:xfrm>
        </p:spPr>
        <p:txBody>
          <a:bodyPr>
            <a:normAutofit/>
          </a:bodyPr>
          <a:lstStyle/>
          <a:p>
            <a:r>
              <a:rPr lang="cs-CZ" dirty="0"/>
              <a:t>Nastane renesance celulosové chemie? Zvládnou to naše lesy? Udržitelně?</a:t>
            </a:r>
          </a:p>
          <a:p>
            <a:r>
              <a:rPr lang="cs-CZ" dirty="0"/>
              <a:t>Můžeme očekávat i jiné biopolymery, než PHVB </a:t>
            </a:r>
            <a:r>
              <a:rPr lang="cs-CZ" dirty="0" err="1"/>
              <a:t>Poly</a:t>
            </a:r>
            <a:r>
              <a:rPr lang="cs-CZ" dirty="0"/>
              <a:t>(3-hydroxybutyrate-co-3-hydroxyvalerate) a jim podobné? (s lepšími mechanické vlastnostmi) ?</a:t>
            </a:r>
          </a:p>
          <a:p>
            <a:r>
              <a:rPr lang="cs-CZ" dirty="0"/>
              <a:t>Začne legislativa restriktivně potírat plastové výrobky s extrémně krátkou životností?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17</a:t>
            </a:fld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79" y="1418657"/>
            <a:ext cx="3471131" cy="149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800" y="1343025"/>
            <a:ext cx="10005786" cy="4351338"/>
          </a:xfrm>
        </p:spPr>
        <p:txBody>
          <a:bodyPr>
            <a:normAutofit/>
          </a:bodyPr>
          <a:lstStyle/>
          <a:p>
            <a:r>
              <a:rPr lang="cs-CZ" dirty="0" err="1"/>
              <a:t>Reduce</a:t>
            </a:r>
            <a:r>
              <a:rPr lang="cs-CZ" dirty="0"/>
              <a:t>, </a:t>
            </a:r>
            <a:r>
              <a:rPr lang="cs-CZ" dirty="0" err="1"/>
              <a:t>Reuse</a:t>
            </a:r>
            <a:r>
              <a:rPr lang="cs-CZ" dirty="0"/>
              <a:t>, </a:t>
            </a:r>
            <a:r>
              <a:rPr lang="cs-CZ" dirty="0" err="1"/>
              <a:t>Recycle</a:t>
            </a:r>
            <a:r>
              <a:rPr lang="cs-CZ" dirty="0"/>
              <a:t> je určitě dobrá strategie</a:t>
            </a:r>
          </a:p>
          <a:p>
            <a:r>
              <a:rPr lang="cs-CZ" dirty="0"/>
              <a:t>Pro polymery je ovšem potřeba uvažovat o limitní životnosti samotných organických látek a komplikovanosti matrice</a:t>
            </a:r>
          </a:p>
          <a:p>
            <a:r>
              <a:rPr lang="cs-CZ" dirty="0"/>
              <a:t>Při nevhodném způsobu recyklace můžeme i vyrábět a uvolňovat toxické látky</a:t>
            </a:r>
          </a:p>
          <a:p>
            <a:r>
              <a:rPr lang="cs-CZ" dirty="0"/>
              <a:t>Teplo stejně potřebujeme, stále se nabízí využít teplo, které je uloženo ve formě výhřevnosti v plastových odpadech a toto využít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742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800" y="1343025"/>
            <a:ext cx="100057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Děkuji za pozornost…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Jiří Samsonek</a:t>
            </a:r>
          </a:p>
          <a:p>
            <a:pPr marL="0" indent="0">
              <a:buNone/>
            </a:pPr>
            <a:r>
              <a:rPr lang="cs-CZ" dirty="0"/>
              <a:t>Institut pro testování a certifikaci, a.s.</a:t>
            </a:r>
          </a:p>
          <a:p>
            <a:pPr marL="0" indent="0">
              <a:buNone/>
            </a:pPr>
            <a:r>
              <a:rPr lang="cs-CZ" dirty="0"/>
              <a:t>Zlín</a:t>
            </a:r>
          </a:p>
          <a:p>
            <a:pPr marL="0" indent="0">
              <a:buNone/>
            </a:pPr>
            <a:r>
              <a:rPr lang="cs-CZ" dirty="0"/>
              <a:t>www.itczlin.cz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2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360" y="388874"/>
            <a:ext cx="10012680" cy="75571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B0F0"/>
                </a:solidFill>
                <a:latin typeface="+mn-lt"/>
              </a:rPr>
              <a:t>Obsah přednášky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4360" y="1386713"/>
            <a:ext cx="10515600" cy="435133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cs-CZ" dirty="0"/>
              <a:t>Úvod</a:t>
            </a:r>
          </a:p>
          <a:p>
            <a:r>
              <a:rPr lang="cs-CZ" dirty="0"/>
              <a:t>Recyklace plastů</a:t>
            </a:r>
          </a:p>
          <a:p>
            <a:r>
              <a:rPr lang="cs-CZ" dirty="0"/>
              <a:t>Faktory, ovlivňující degradaci polymerních materiálů a limitace znovupoužití plastů</a:t>
            </a:r>
          </a:p>
          <a:p>
            <a:r>
              <a:rPr lang="pl-PL" dirty="0"/>
              <a:t>Možná řešení, výhled do budoucna</a:t>
            </a:r>
          </a:p>
          <a:p>
            <a:r>
              <a:rPr lang="pl-PL" dirty="0">
                <a:solidFill>
                  <a:srgbClr val="17375E"/>
                </a:solidFill>
              </a:rPr>
              <a:t>Závěr</a:t>
            </a:r>
            <a:endParaRPr lang="cs-CZ" dirty="0">
              <a:solidFill>
                <a:srgbClr val="17375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25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Recyklace různých typů materiálů se historicky provádí již staletí a to zejména tam, kde to umožňuje povaha a charakter recyklovaného materiálu. Důvody byly zejména ekonomické</a:t>
            </a:r>
          </a:p>
          <a:p>
            <a:pPr marL="0" indent="0">
              <a:buNone/>
            </a:pPr>
            <a:r>
              <a:rPr lang="cs-CZ" dirty="0"/>
              <a:t>Typicky se jedná o sklo a kovy, kde jsou tyto technologie zvládnuté</a:t>
            </a:r>
          </a:p>
          <a:p>
            <a:pPr marL="0" indent="0">
              <a:buNone/>
            </a:pPr>
            <a:r>
              <a:rPr lang="cs-CZ" dirty="0"/>
              <a:t>Nové syntetické materiály, které byly uvedeny na trh v průběhu dvacátého století, zejména plasty, jsou však svou povahou odlišné a i recyklace takovýchto materiálů je poněkud odlišná</a:t>
            </a:r>
          </a:p>
          <a:p>
            <a:pPr marL="0" indent="0">
              <a:buNone/>
            </a:pPr>
            <a:r>
              <a:rPr lang="cs-CZ" b="1" dirty="0"/>
              <a:t>Přednáška se věnuje zejména specifikám recyklace polymerů vs. tradičních materiálů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16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800" y="1343025"/>
            <a:ext cx="88900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b="1" u="sng" dirty="0"/>
              <a:t>Recyklace </a:t>
            </a:r>
            <a:r>
              <a:rPr lang="cs-CZ" dirty="0"/>
              <a:t>– definice SMĚRNICE EVROPSKÉHO PARLAMENTU A RADY (ES) č. 98/2008 ze dne 19. listopadu 2008 </a:t>
            </a:r>
            <a:r>
              <a:rPr lang="cs-CZ" b="1" dirty="0"/>
              <a:t>o odpadech </a:t>
            </a:r>
            <a:r>
              <a:rPr lang="cs-CZ" dirty="0"/>
              <a:t>a o zrušení některých směrnic</a:t>
            </a:r>
          </a:p>
          <a:p>
            <a:pPr marL="0" indent="0" algn="just">
              <a:buNone/>
            </a:pPr>
            <a:r>
              <a:rPr lang="cs-CZ" b="1" dirty="0"/>
              <a:t>Recyklací </a:t>
            </a:r>
            <a:r>
              <a:rPr lang="cs-CZ" dirty="0"/>
              <a:t> se rozumí jakýkoli způsob využití, jímž je </a:t>
            </a:r>
            <a:r>
              <a:rPr lang="cs-CZ" b="1" dirty="0"/>
              <a:t>odpad znovu zpracován na výrobky, materiály nebo látky</a:t>
            </a:r>
            <a:r>
              <a:rPr lang="cs-CZ" dirty="0"/>
              <a:t>, ať pro původní nebo pro jiné účely. Zahrnuje přepracování organických materiálů, ale nezahrnuje energetické využití a přepracování na materiály, které mají být použity jako palivo nebo jako zásypový materiál.</a:t>
            </a:r>
          </a:p>
          <a:p>
            <a:pPr marL="0" indent="0" algn="just">
              <a:buNone/>
            </a:pPr>
            <a:r>
              <a:rPr lang="cs-CZ" b="1" u="sng" dirty="0" err="1"/>
              <a:t>Downcycling</a:t>
            </a:r>
            <a:r>
              <a:rPr lang="cs-CZ" dirty="0"/>
              <a:t> - opětovné zpracování materiálů nebo věcí, které není tak plnohodnotné či nemá takovou </a:t>
            </a:r>
            <a:r>
              <a:rPr lang="cs-CZ" dirty="0" err="1"/>
              <a:t>znovupoužitelnost</a:t>
            </a:r>
            <a:r>
              <a:rPr lang="cs-CZ" dirty="0"/>
              <a:t> jako u typické recyklace. Snížení hodnoty, kvality, slevování z nároků na materiál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4</a:t>
            </a:fld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CF38BE-21C6-72AF-4DFD-C70356E8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084" y="4141788"/>
            <a:ext cx="20955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cycling - Wikipedia">
            <a:extLst>
              <a:ext uri="{FF2B5EF4-FFF2-40B4-BE49-F238E27FC236}">
                <a16:creationId xmlns:a16="http://schemas.microsoft.com/office/drawing/2014/main" id="{F33F4070-D28B-27E0-1E70-F116406D7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084" y="1343025"/>
            <a:ext cx="1808808" cy="176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Recyklace polymerů vs. klasických materiálů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Recyklace skla a kovů historicky zvládnutá</a:t>
            </a:r>
          </a:p>
          <a:p>
            <a:r>
              <a:rPr lang="cs-CZ" dirty="0"/>
              <a:t>Na </a:t>
            </a:r>
            <a:r>
              <a:rPr lang="cs-CZ" b="1" dirty="0"/>
              <a:t>atomární úrovni</a:t>
            </a:r>
            <a:r>
              <a:rPr lang="cs-CZ" dirty="0"/>
              <a:t>, odstraňujeme časovou historii materiálu a proces je ve finále takřka totožný s výrobou „</a:t>
            </a:r>
            <a:r>
              <a:rPr lang="cs-CZ" dirty="0" err="1"/>
              <a:t>virgin</a:t>
            </a:r>
            <a:r>
              <a:rPr lang="cs-CZ" dirty="0"/>
              <a:t>“ materiálu</a:t>
            </a:r>
          </a:p>
          <a:p>
            <a:r>
              <a:rPr lang="cs-CZ" dirty="0"/>
              <a:t>Recyklace polymeru je nejčastěji na </a:t>
            </a:r>
            <a:r>
              <a:rPr lang="cs-CZ" b="1" dirty="0"/>
              <a:t>molekulové úrovni</a:t>
            </a:r>
            <a:r>
              <a:rPr lang="cs-CZ" dirty="0"/>
              <a:t>, tj. snažíme se pracovat na zachování sloučenin (makromolekul), respektive pracovat s celými segmenty molekul (znovupoužití roztavením, depolymerací, nebo krakováním - pyrolýzou). Lze taky recyklovat v makroměřítku (pryžové drtě), ale to není molekulární úroveň, jen mechanická recyklace…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10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Faktory, ovlivňující recyklaci polymerů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Faktor č. 1 – Kyslík, ozon a s tím spjatá oxidace polymerů a aditiv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Kyslík pomalu, ale jistě </a:t>
            </a:r>
            <a:r>
              <a:rPr lang="cs-CZ" b="1" dirty="0"/>
              <a:t>oxiduje většinu polymerů </a:t>
            </a:r>
            <a:r>
              <a:rPr lang="cs-CZ" dirty="0"/>
              <a:t>(běžných), což se může projevit i zkracováním délky molekul (štěpení) a/nebo vznik volných kyslíkatých derivátů (typicky degradace na dvojné vazbě)</a:t>
            </a:r>
          </a:p>
          <a:p>
            <a:pPr marL="0" indent="0">
              <a:buNone/>
            </a:pPr>
            <a:r>
              <a:rPr lang="cs-CZ" b="1" dirty="0"/>
              <a:t>Kyslík </a:t>
            </a:r>
            <a:r>
              <a:rPr lang="cs-CZ" dirty="0"/>
              <a:t>rovněž </a:t>
            </a:r>
            <a:r>
              <a:rPr lang="cs-CZ" b="1" dirty="0"/>
              <a:t>reaguje s antioxidanty</a:t>
            </a:r>
            <a:r>
              <a:rPr lang="cs-CZ" dirty="0"/>
              <a:t>, které jsou v polymerech mnohdy přítomny a převádí je do oxidované formy. Ta je již „jalová“ a v polymerů zůstává jako reziduální organické znečištění. Pro nové použití musíme znovu „čerstvý“ antioxidant přidat. 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20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Faktory, ovlivňující recyklaci polymerů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Faktor č. 2 – UV záření, hydrolýza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UV záření degraduje polymer podobně, jako kyslík. Po expozici polymerů UV záření je povrchová vrstva polymeru degradovaná bez potřebných mechanických vlastností. Při znovu-zpracování není plnohodnotným polymerem. Zvláště některé polymery jsou mimořádně citlivé na UV záření (PP, PC, PVC..)</a:t>
            </a:r>
          </a:p>
          <a:p>
            <a:pPr marL="0" indent="0">
              <a:buNone/>
            </a:pPr>
            <a:r>
              <a:rPr lang="cs-CZ" dirty="0"/>
              <a:t>Hydrolýza u některých polárních polymerů funguje obdobně, zkracování řetězců vede k degradaci mechanických vlastností (polyestery, polyamidy, </a:t>
            </a:r>
            <a:r>
              <a:rPr lang="cs-CZ" dirty="0" err="1"/>
              <a:t>polyurethany</a:t>
            </a:r>
            <a:r>
              <a:rPr lang="cs-CZ" dirty="0"/>
              <a:t>)</a:t>
            </a:r>
          </a:p>
          <a:p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99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Faktory, ovlivňující recyklaci polymerů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Faktor č. 3 – Kumulace aditiv a jejich degradace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Většina polymery potřebují pro svou řádnou funkci a životní cyklus aditiva, která dávají materiálům potřebné vlastnosti. Nízká hořlavost (retardéry hoření), plniva (zlevnění materiálu, probarvení, rozměrová stabilita), pigmenty a barviva aj… Tyto látky se při recyklaci míchají do finálního recyklátu, ředí a postupně koncentrují… </a:t>
            </a:r>
          </a:p>
          <a:p>
            <a:pPr marL="0" indent="0">
              <a:buNone/>
            </a:pPr>
            <a:r>
              <a:rPr lang="cs-CZ" dirty="0"/>
              <a:t>Nikdo v klasických recyklátech neví přesné složení, protože aditiva degradují, mnohdy jsou přítomna ty, která se již nesmí používat… Je vlastně legální uvádění na trh takovéhoto materiálu z hlediska legislativy REACH? Bod 75 přílohy č. 17 – CRM látky?</a:t>
            </a:r>
          </a:p>
          <a:p>
            <a:pPr marL="0" indent="0">
              <a:buNone/>
            </a:pPr>
            <a:r>
              <a:rPr lang="cs-CZ" dirty="0"/>
              <a:t>Budou za čas všechny plasty černé? – Unifikace barvy recyklátů je běžná praxe a nakonec skončíme u černé barvy, vždy…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1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Faktory, ovlivňující recyklaci polymerů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Faktor č. 4 – Přítomnost halogenů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Pryže, termosety a obecně síťované polymery nelze znovu tavit, lze je de-facto jen </a:t>
            </a:r>
            <a:r>
              <a:rPr lang="cs-CZ" dirty="0" err="1"/>
              <a:t>pyrolyzovat</a:t>
            </a:r>
            <a:r>
              <a:rPr lang="cs-CZ" dirty="0"/>
              <a:t>, nebo energeticky zhodnotit (spálit). U pyrolýzy je zásadním problémem reaktivita halogen-radikálů a tudíž vznik </a:t>
            </a:r>
            <a:r>
              <a:rPr lang="cs-CZ" dirty="0" err="1"/>
              <a:t>polyhalogenovaných</a:t>
            </a:r>
            <a:r>
              <a:rPr lang="cs-CZ" dirty="0"/>
              <a:t> sloučenin… </a:t>
            </a:r>
          </a:p>
          <a:p>
            <a:pPr marL="0" indent="0">
              <a:buNone/>
            </a:pPr>
            <a:r>
              <a:rPr lang="cs-CZ" dirty="0"/>
              <a:t>Spalování má aspoň kontrolované řízení čištění spalin, kde je vznik těchto toxických látek minimalizováno a kontrolováno…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7032-8722-4270-8354-F09D2F99F558}" type="slidenum">
              <a:rPr lang="cs-CZ" smtClean="0"/>
              <a:t>9</a:t>
            </a:fld>
            <a:endParaRPr lang="cs-CZ"/>
          </a:p>
        </p:txBody>
      </p:sp>
      <p:pic>
        <p:nvPicPr>
          <p:cNvPr id="5" name="Picture 2" descr="File:PCDD general structure.png - Wikimedia Commons">
            <a:extLst>
              <a:ext uri="{FF2B5EF4-FFF2-40B4-BE49-F238E27FC236}">
                <a16:creationId xmlns:a16="http://schemas.microsoft.com/office/drawing/2014/main" id="{5E24C9A9-697D-6D57-F6CE-16B0BE8D2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835" y="5037364"/>
            <a:ext cx="1956790" cy="58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82558"/>
      </p:ext>
    </p:extLst>
  </p:cSld>
  <p:clrMapOvr>
    <a:masterClrMapping/>
  </p:clrMapOvr>
</p:sld>
</file>

<file path=ppt/theme/theme1.xml><?xml version="1.0" encoding="utf-8"?>
<a:theme xmlns:a="http://schemas.openxmlformats.org/drawingml/2006/main" name="2019_sablona_ITC_svetla_CZ_16na9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47514CD4-4A3E-46A1-BBAE-A18F16DBE981}" vid="{D2FC9F73-804B-4B16-9139-90D3E48D07C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2019_sablona_ITC_svetla_CZ_16na9</Template>
  <TotalTime>11683</TotalTime>
  <Words>1082</Words>
  <Application>Microsoft Office PowerPoint</Application>
  <PresentationFormat>Širokoúhlá obrazovka</PresentationFormat>
  <Paragraphs>103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2019_sablona_ITC_svetla_CZ_16na9</vt:lpstr>
      <vt:lpstr>Vybrané aspekty recyklace polymerních materiálů ve vztahu k požadavkům cirkulární ekonomiky</vt:lpstr>
      <vt:lpstr>Obsah přednášky</vt:lpstr>
      <vt:lpstr>Úvod</vt:lpstr>
      <vt:lpstr>Úvod</vt:lpstr>
      <vt:lpstr>Recyklace polymerů vs. klasických materiálů</vt:lpstr>
      <vt:lpstr>Faktory, ovlivňující recyklaci polymerů</vt:lpstr>
      <vt:lpstr>Faktory, ovlivňující recyklaci polymerů</vt:lpstr>
      <vt:lpstr>Faktory, ovlivňující recyklaci polymerů</vt:lpstr>
      <vt:lpstr>Faktory, ovlivňující recyklaci polymerů</vt:lpstr>
      <vt:lpstr>Recyklace plastů – typy recyklátů</vt:lpstr>
      <vt:lpstr>Příklady z defektoskopické praxe</vt:lpstr>
      <vt:lpstr>Příklady z defektoskopické praxe</vt:lpstr>
      <vt:lpstr>Příklady z defektoskopické praxe</vt:lpstr>
      <vt:lpstr>Možná řešení a výhled do budoucna</vt:lpstr>
      <vt:lpstr>Recyklace plastů a cirkulární ekonomika</vt:lpstr>
      <vt:lpstr>Možná řešení a výhled do budoucna</vt:lpstr>
      <vt:lpstr>Možná řešení a výhled do budoucna</vt:lpstr>
      <vt:lpstr>Závěr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Samsonek Jiří</dc:creator>
  <cp:lastModifiedBy>Jiří Samsonek</cp:lastModifiedBy>
  <cp:revision>47</cp:revision>
  <cp:lastPrinted>2019-04-24T10:41:30Z</cp:lastPrinted>
  <dcterms:created xsi:type="dcterms:W3CDTF">2021-11-29T08:45:11Z</dcterms:created>
  <dcterms:modified xsi:type="dcterms:W3CDTF">2024-04-17T07:09:59Z</dcterms:modified>
</cp:coreProperties>
</file>